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15" r:id="rId3"/>
    <p:sldId id="304" r:id="rId4"/>
    <p:sldId id="300" r:id="rId5"/>
    <p:sldId id="301" r:id="rId6"/>
    <p:sldId id="293" r:id="rId7"/>
    <p:sldId id="303" r:id="rId8"/>
    <p:sldId id="312" r:id="rId9"/>
    <p:sldId id="320" r:id="rId10"/>
    <p:sldId id="317" r:id="rId11"/>
    <p:sldId id="318" r:id="rId12"/>
    <p:sldId id="319" r:id="rId13"/>
    <p:sldId id="306" r:id="rId14"/>
    <p:sldId id="309" r:id="rId15"/>
    <p:sldId id="310" r:id="rId16"/>
    <p:sldId id="311" r:id="rId17"/>
    <p:sldId id="321" r:id="rId18"/>
    <p:sldId id="307" r:id="rId19"/>
    <p:sldId id="308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ოლქი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50%</c:v>
                </c:pt>
                <c:pt idx="1">
                  <c:v>50% - 60%</c:v>
                </c:pt>
                <c:pt idx="2">
                  <c:v>60% - 70%</c:v>
                </c:pt>
                <c:pt idx="3">
                  <c:v>70% - 80%</c:v>
                </c:pt>
                <c:pt idx="4">
                  <c:v>&lt; 80%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19</c:v>
                </c:pt>
                <c:pt idx="2">
                  <c:v>30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76-42B1-9210-CBB8D92B7B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68365424"/>
        <c:axId val="1168372912"/>
      </c:lineChart>
      <c:catAx>
        <c:axId val="11683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372912"/>
        <c:crosses val="autoZero"/>
        <c:auto val="1"/>
        <c:lblAlgn val="ctr"/>
        <c:lblOffset val="100"/>
        <c:noMultiLvlLbl val="0"/>
      </c:catAx>
      <c:valAx>
        <c:axId val="11683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365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4903949667871E-2"/>
          <c:y val="6.6837049723060718E-2"/>
          <c:w val="0.90543539394489148"/>
          <c:h val="0.816218673832550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საჩივრების რაოდენობა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1D1-4387-922F-A3A970C74CA6}"/>
                </c:ext>
              </c:extLst>
            </c:dLbl>
            <c:dLbl>
              <c:idx val="1"/>
              <c:layout>
                <c:manualLayout>
                  <c:x val="-2.2700424068593492E-2"/>
                  <c:y val="-3.3592650082766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1D1-4387-922F-A3A970C74CA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C1D1-4387-922F-A3A970C74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2054</c:v>
                </c:pt>
                <c:pt idx="1">
                  <c:v>1840</c:v>
                </c:pt>
                <c:pt idx="2">
                  <c:v>1170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D1-4387-922F-A3A970C74C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89591392"/>
        <c:axId val="1174500832"/>
      </c:lineChart>
      <c:catAx>
        <c:axId val="11895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500832"/>
        <c:crosses val="autoZero"/>
        <c:auto val="1"/>
        <c:lblAlgn val="ctr"/>
        <c:lblOffset val="100"/>
        <c:noMultiLvlLbl val="0"/>
      </c:catAx>
      <c:valAx>
        <c:axId val="11745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5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4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82678"/>
            <a:ext cx="12192000" cy="128637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Election-Related Disinformation</a:t>
            </a:r>
            <a:br>
              <a:rPr lang="ka-GE" sz="4000" b="1" dirty="0">
                <a:solidFill>
                  <a:schemeClr val="accent4"/>
                </a:solidFill>
              </a:rPr>
            </a:br>
            <a:br>
              <a:rPr lang="ka-GE" sz="4000" b="1" dirty="0">
                <a:solidFill>
                  <a:schemeClr val="accent4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</a:rPr>
              <a:t>rd</a:t>
            </a:r>
            <a:r>
              <a:rPr lang="en-US" sz="4000" b="1" dirty="0">
                <a:solidFill>
                  <a:schemeClr val="bg1"/>
                </a:solidFill>
              </a:rPr>
              <a:t> Edition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1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0707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NDI’s Guide on Organizing an Election Campaign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68" r="15029"/>
          <a:stretch/>
        </p:blipFill>
        <p:spPr>
          <a:xfrm>
            <a:off x="415633" y="1237623"/>
            <a:ext cx="2760617" cy="4121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489" y="1504908"/>
            <a:ext cx="3474348" cy="50858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2136" y="1382286"/>
            <a:ext cx="47701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loved by voters is not enough if they only love you from their homes</a:t>
            </a:r>
            <a:endParaRPr lang="ka-GE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does not matter how good your ratings are in the polls if your voters do not go out on election day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if they have voted, and persuade them to go out and vote if they haven’t done so yet</a:t>
            </a:r>
            <a:endParaRPr lang="ka-GE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0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129" b="30298"/>
          <a:stretch/>
        </p:blipFill>
        <p:spPr>
          <a:xfrm>
            <a:off x="527455" y="4940168"/>
            <a:ext cx="6163261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55" y="1208236"/>
            <a:ext cx="5448893" cy="368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5238"/>
          <a:stretch/>
        </p:blipFill>
        <p:spPr>
          <a:xfrm>
            <a:off x="527455" y="5750214"/>
            <a:ext cx="6163261" cy="6787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390707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IRI’s Guide on Organizing an Election Campaign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9114" y="1194314"/>
            <a:ext cx="47701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supporter who actually votes is crucial. Your efforts may be wasted if you do not ensure that your voters turn out on election day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your own database of voters (name, phone number,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week before the election: contact all supporters and remind them to go vote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election day: reach out and assist them in getting to the polling station</a:t>
            </a:r>
            <a:endParaRPr lang="ka-G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7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29535"/>
            <a:ext cx="12192000" cy="1286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Disinformation about the Reasons for High Support</a:t>
            </a:r>
            <a:endParaRPr lang="ka-GE" sz="4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6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749" y="3429000"/>
            <a:ext cx="7769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 activity</a:t>
            </a:r>
            <a:endParaRPr lang="ka-GE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a-G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048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 in </a:t>
            </a:r>
            <a:r>
              <a:rPr lang="ka-G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meetings per day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170 meetings per delegate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749" y="1938992"/>
            <a:ext cx="7769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Delegates in every district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Door-to-door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events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25" y="2069128"/>
            <a:ext cx="5400203" cy="28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90871" y="2999664"/>
            <a:ext cx="508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Meanwhile, the opposition’s 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Visits abroad:</a:t>
            </a:r>
            <a:endParaRPr lang="ka-GE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States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Sweden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855" y="930511"/>
            <a:ext cx="8999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opposition did not have a single delegate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had no candidates from the regions or ethnic groups on their party lists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ran almost no campaign in the region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relied on television and foreigners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6" y="3086740"/>
            <a:ext cx="5564376" cy="29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33140"/>
              </p:ext>
            </p:extLst>
          </p:nvPr>
        </p:nvGraphicFramePr>
        <p:xfrm>
          <a:off x="762000" y="1005840"/>
          <a:ext cx="3332480" cy="314325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062087">
                  <a:extLst>
                    <a:ext uri="{9D8B030D-6E8A-4147-A177-3AD203B41FA5}">
                      <a16:colId xmlns:a16="http://schemas.microsoft.com/office/drawing/2014/main" val="3783682020"/>
                    </a:ext>
                  </a:extLst>
                </a:gridCol>
                <a:gridCol w="1270393">
                  <a:extLst>
                    <a:ext uri="{9D8B030D-6E8A-4147-A177-3AD203B41FA5}">
                      <a16:colId xmlns:a16="http://schemas.microsoft.com/office/drawing/2014/main" val="1805694691"/>
                    </a:ext>
                  </a:extLst>
                </a:gridCol>
              </a:tblGrid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Ninotsminda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88,19%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2735523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Akhalkalaki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87,79%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505430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Sachkhere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84,34%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41690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Bolnisi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81,43%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304066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Marneuli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79,62%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037397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Lentekhi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75,41%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742437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Dmanisi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75,38%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976499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Kazbegi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72,54%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573295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Mestia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72,54%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082316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Tsalka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71,55%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801439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27160671"/>
              </p:ext>
            </p:extLst>
          </p:nvPr>
        </p:nvGraphicFramePr>
        <p:xfrm>
          <a:off x="4318000" y="1005840"/>
          <a:ext cx="7223760" cy="527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10589" y="4554333"/>
            <a:ext cx="3715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exceeded 50% in 60 out of 64 municipalities (94%)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1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510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Disinformation about Pressure on Voters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26276"/>
              </p:ext>
            </p:extLst>
          </p:nvPr>
        </p:nvGraphicFramePr>
        <p:xfrm>
          <a:off x="456275" y="3457802"/>
          <a:ext cx="5146504" cy="24829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17114">
                  <a:extLst>
                    <a:ext uri="{9D8B030D-6E8A-4147-A177-3AD203B41FA5}">
                      <a16:colId xmlns:a16="http://schemas.microsoft.com/office/drawing/2014/main" val="1829404423"/>
                    </a:ext>
                  </a:extLst>
                </a:gridCol>
                <a:gridCol w="2265448">
                  <a:extLst>
                    <a:ext uri="{9D8B030D-6E8A-4147-A177-3AD203B41FA5}">
                      <a16:colId xmlns:a16="http://schemas.microsoft.com/office/drawing/2014/main" val="1735744312"/>
                    </a:ext>
                  </a:extLst>
                </a:gridCol>
                <a:gridCol w="1300168">
                  <a:extLst>
                    <a:ext uri="{9D8B030D-6E8A-4147-A177-3AD203B41FA5}">
                      <a16:colId xmlns:a16="http://schemas.microsoft.com/office/drawing/2014/main" val="2872939460"/>
                    </a:ext>
                  </a:extLst>
                </a:gridCol>
                <a:gridCol w="1063774">
                  <a:extLst>
                    <a:ext uri="{9D8B030D-6E8A-4147-A177-3AD203B41FA5}">
                      <a16:colId xmlns:a16="http://schemas.microsoft.com/office/drawing/2014/main" val="3529122362"/>
                    </a:ext>
                  </a:extLst>
                </a:gridCol>
              </a:tblGrid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Marneuli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43,29%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-4,0%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1774319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Gardabani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44,80%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-4,4%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8791183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Tsalka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46,75%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0,6%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2057873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Bolnisi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46,97%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-2,5%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285729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Zugdidi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47,59%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6980278"/>
                  </a:ext>
                </a:extLst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1083426" y="2792784"/>
            <a:ext cx="4156362" cy="665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</a:t>
            </a:r>
            <a:r>
              <a:rPr lang="ka-G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turnout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007629" y="2776870"/>
            <a:ext cx="4156362" cy="665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</a:t>
            </a:r>
            <a:r>
              <a:rPr lang="ka-G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turnout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43992" y="1189708"/>
            <a:ext cx="4821382" cy="1285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Turnout</a:t>
            </a:r>
            <a:r>
              <a:rPr lang="ka-GE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Georgia</a:t>
            </a:r>
            <a:r>
              <a:rPr lang="ka-G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- 58,9% (+2,8%)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Tbilisi </a:t>
            </a:r>
            <a:r>
              <a:rPr lang="ka-G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- 61,5% (+6,7%)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42450"/>
              </p:ext>
            </p:extLst>
          </p:nvPr>
        </p:nvGraphicFramePr>
        <p:xfrm>
          <a:off x="6267797" y="3457802"/>
          <a:ext cx="5552903" cy="246186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57947">
                  <a:extLst>
                    <a:ext uri="{9D8B030D-6E8A-4147-A177-3AD203B41FA5}">
                      <a16:colId xmlns:a16="http://schemas.microsoft.com/office/drawing/2014/main" val="319275240"/>
                    </a:ext>
                  </a:extLst>
                </a:gridCol>
                <a:gridCol w="2444339">
                  <a:extLst>
                    <a:ext uri="{9D8B030D-6E8A-4147-A177-3AD203B41FA5}">
                      <a16:colId xmlns:a16="http://schemas.microsoft.com/office/drawing/2014/main" val="1254660627"/>
                    </a:ext>
                  </a:extLst>
                </a:gridCol>
                <a:gridCol w="1402839">
                  <a:extLst>
                    <a:ext uri="{9D8B030D-6E8A-4147-A177-3AD203B41FA5}">
                      <a16:colId xmlns:a16="http://schemas.microsoft.com/office/drawing/2014/main" val="3524586241"/>
                    </a:ext>
                  </a:extLst>
                </a:gridCol>
                <a:gridCol w="1147778">
                  <a:extLst>
                    <a:ext uri="{9D8B030D-6E8A-4147-A177-3AD203B41FA5}">
                      <a16:colId xmlns:a16="http://schemas.microsoft.com/office/drawing/2014/main" val="1435940528"/>
                    </a:ext>
                  </a:extLst>
                </a:gridCol>
              </a:tblGrid>
              <a:tr h="474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Keda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76,05%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3,</a:t>
                      </a:r>
                      <a:r>
                        <a:rPr lang="ka-GE" sz="2000" u="none" strike="noStrike" dirty="0">
                          <a:effectLst/>
                        </a:rPr>
                        <a:t>6</a:t>
                      </a:r>
                      <a:r>
                        <a:rPr lang="en-US" sz="2000" u="none" strike="noStrike" dirty="0"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75070"/>
                  </a:ext>
                </a:extLst>
              </a:tr>
              <a:tr h="474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Aspindza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73,28%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1,</a:t>
                      </a:r>
                      <a:r>
                        <a:rPr lang="ka-GE" sz="2000" u="none" strike="noStrike" dirty="0">
                          <a:effectLst/>
                        </a:rPr>
                        <a:t>9</a:t>
                      </a:r>
                      <a:r>
                        <a:rPr lang="en-US" sz="2000" u="none" strike="noStrike" dirty="0"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3280151"/>
                  </a:ext>
                </a:extLst>
              </a:tr>
              <a:tr h="474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Kharagauli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72,42%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2,9%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088355"/>
                  </a:ext>
                </a:extLst>
              </a:tr>
              <a:tr h="518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Ambrolauri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70,35%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3,0%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7386170"/>
                  </a:ext>
                </a:extLst>
              </a:tr>
              <a:tr h="518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Adigeni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69,75%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r>
                        <a:rPr lang="ka-GE" sz="2000" u="none" strike="noStrike" dirty="0">
                          <a:effectLst/>
                        </a:rPr>
                        <a:t>2,0</a:t>
                      </a:r>
                      <a:r>
                        <a:rPr lang="en-US" sz="2000" u="none" strike="noStrike" dirty="0"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940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9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4349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Complaint Statistics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9723" y="1539595"/>
            <a:ext cx="8389693" cy="3602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ka-GE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9723" y="1458315"/>
            <a:ext cx="8389693" cy="3602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ka-GE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5AF756-2E22-41E2-BE60-008787B26971}"/>
              </a:ext>
            </a:extLst>
          </p:cNvPr>
          <p:cNvSpPr txBox="1">
            <a:spLocks/>
          </p:cNvSpPr>
          <p:nvPr/>
        </p:nvSpPr>
        <p:spPr>
          <a:xfrm>
            <a:off x="1849723" y="1714023"/>
            <a:ext cx="8389693" cy="3602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ka-GE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E2FE9C1-B0C0-4264-ABC2-0182A3861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378731"/>
              </p:ext>
            </p:extLst>
          </p:nvPr>
        </p:nvGraphicFramePr>
        <p:xfrm>
          <a:off x="2149349" y="1506098"/>
          <a:ext cx="7099559" cy="436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589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4349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Complaint Statistics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8430" y="1766264"/>
            <a:ext cx="91718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3,111 precincts, 25,000 opposition commission members wrote a total of 9 differing opinions.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the 3,111 precincts, 366 were recounted by random selection, with only 32 undergoing minor corrections.</a:t>
            </a:r>
            <a:endParaRPr lang="ka-GE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0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3372"/>
            <a:ext cx="12192000" cy="957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9207" y="1231711"/>
            <a:ext cx="834022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35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Secrecy of voting</a:t>
            </a:r>
            <a:endParaRPr lang="ka-GE" sz="35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sz="35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Voter mobilization</a:t>
            </a:r>
            <a:endParaRPr lang="ka-GE" sz="35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sz="35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5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 for high support</a:t>
            </a:r>
            <a:endParaRPr lang="ka-GE" sz="35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35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1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94" y="1074314"/>
            <a:ext cx="4418963" cy="4574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2381939"/>
            <a:ext cx="5413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such ballots were found during the recount, and no complaints were filed on this matter.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6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282678"/>
            <a:ext cx="12192000" cy="1286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Disinformation about the Violation of Secrecy</a:t>
            </a:r>
            <a:br>
              <a:rPr lang="ka-GE" sz="4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9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5149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 Parliamentary Elections</a:t>
            </a:r>
            <a:br>
              <a:rPr lang="ka-GE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C:\Users\mbenashvili\Desktop\Legal Department\2024 წელი\საარჩევნო ყუთები\პოლ202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34502" r="7795" b="2180"/>
          <a:stretch/>
        </p:blipFill>
        <p:spPr bwMode="auto">
          <a:xfrm>
            <a:off x="2177140" y="2545952"/>
            <a:ext cx="4973218" cy="3694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ular Callout 12"/>
          <p:cNvSpPr/>
          <p:nvPr/>
        </p:nvSpPr>
        <p:spPr>
          <a:xfrm>
            <a:off x="8354006" y="3261804"/>
            <a:ext cx="1707502" cy="1017037"/>
          </a:xfrm>
          <a:prstGeom prst="wedgeRectCallout">
            <a:avLst>
              <a:gd name="adj1" fmla="val -283719"/>
              <a:gd name="adj2" fmla="val 161223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:\Users\mbenashvili\Desktop\Legal Department\2024 წელი\საარჩევნო ყუთები\პოლ202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73938" r="42479" b="3352"/>
          <a:stretch/>
        </p:blipFill>
        <p:spPr bwMode="auto">
          <a:xfrm>
            <a:off x="7604449" y="1466416"/>
            <a:ext cx="3937517" cy="315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61391" y="1148861"/>
            <a:ext cx="5102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Transparent box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 papers without envelopes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C:\Users\mbenashvili\Desktop\Legal Department\2024 წელი\საარჩევნო ყუთები\პოლScreenshot 2024-10-31 16471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4550" r="7340" b="8151"/>
          <a:stretch/>
        </p:blipFill>
        <p:spPr bwMode="auto">
          <a:xfrm>
            <a:off x="630592" y="2218121"/>
            <a:ext cx="3093096" cy="22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09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5383" y="1308737"/>
            <a:ext cx="51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Transparent box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 papers without envelopes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C:\Users\mbenashvili\Desktop\Legal Department\2024 წელი\საარჩევნო ყუთები\bulg 2024 2024-10-31 19194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/>
          <a:stretch/>
        </p:blipFill>
        <p:spPr bwMode="auto">
          <a:xfrm>
            <a:off x="505383" y="2480080"/>
            <a:ext cx="4467834" cy="295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mbenashvili\Desktop\Legal Department\2024 წელი\საარჩევნო ყუთები\ბულ2024-10-31 19231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15603" r="50052" b="14925"/>
          <a:stretch/>
        </p:blipFill>
        <p:spPr bwMode="auto">
          <a:xfrm>
            <a:off x="3743105" y="3316893"/>
            <a:ext cx="3321698" cy="28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ular Callout 12"/>
          <p:cNvSpPr/>
          <p:nvPr/>
        </p:nvSpPr>
        <p:spPr>
          <a:xfrm>
            <a:off x="8354006" y="3261804"/>
            <a:ext cx="1707502" cy="1017037"/>
          </a:xfrm>
          <a:prstGeom prst="wedgeRectCallout">
            <a:avLst>
              <a:gd name="adj1" fmla="val -158036"/>
              <a:gd name="adj2" fmla="val 101590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:\Users\mbenashvili\Desktop\Legal Department\2024 წელი\საარჩევნო ყუთები\ბულ2024-10-31 19231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3" t="40759" r="50052" b="42894"/>
          <a:stretch/>
        </p:blipFill>
        <p:spPr bwMode="auto">
          <a:xfrm>
            <a:off x="7864149" y="1683270"/>
            <a:ext cx="3715142" cy="26608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620902"/>
            <a:ext cx="12192000" cy="713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Bulgarian Parliamentary Elections</a:t>
            </a:r>
            <a:endParaRPr lang="ka-GE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6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9751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Lithuanian Parliamentary Elections</a:t>
            </a:r>
            <a:b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13.10.2024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:\Users\mbenashvili\AppData\Local\Microsoft\Windows\INetCache\Content.Word\ლიეტუვაScreenshot 2024-10-31 15380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r="14566" b="4946"/>
          <a:stretch/>
        </p:blipFill>
        <p:spPr bwMode="auto">
          <a:xfrm>
            <a:off x="3056722" y="2213043"/>
            <a:ext cx="4239206" cy="4170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8924729" y="2213043"/>
            <a:ext cx="1707502" cy="1017037"/>
          </a:xfrm>
          <a:prstGeom prst="wedgeRectCallout">
            <a:avLst>
              <a:gd name="adj1" fmla="val -261861"/>
              <a:gd name="adj2" fmla="val 126360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mbenashvili\AppData\Local\Microsoft\Windows\INetCache\Content.Word\ლიეტუვაScreenshot 2024-10-31 1538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8" t="31325" r="42716" b="49114"/>
          <a:stretch/>
        </p:blipFill>
        <p:spPr bwMode="auto">
          <a:xfrm>
            <a:off x="8924729" y="1376654"/>
            <a:ext cx="2715209" cy="3706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05383" y="1308737"/>
            <a:ext cx="51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Semi-transparent box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 papers without envelopes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2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9751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Moldovan Presidential Elections</a:t>
            </a:r>
            <a:br>
              <a:rPr lang="ka-GE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3.11.2024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35" y="2397967"/>
            <a:ext cx="5369071" cy="4087205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8924729" y="2213043"/>
            <a:ext cx="1707502" cy="1017037"/>
          </a:xfrm>
          <a:prstGeom prst="wedgeRectCallout">
            <a:avLst>
              <a:gd name="adj1" fmla="val -265141"/>
              <a:gd name="adj2" fmla="val 335535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4" t="85110" r="16741" b="1878"/>
          <a:stretch/>
        </p:blipFill>
        <p:spPr>
          <a:xfrm>
            <a:off x="7814929" y="1459274"/>
            <a:ext cx="3927101" cy="28698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5383" y="1308737"/>
            <a:ext cx="51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Semi-transparent box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 papers without envelopes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2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29535"/>
            <a:ext cx="12192000" cy="1286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Disinformation</a:t>
            </a:r>
            <a:endParaRPr lang="ka-GE" sz="4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Mobilization of Voters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0707"/>
            <a:ext cx="12192000" cy="71327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Fascist Campaign on Social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2136" y="2224114"/>
            <a:ext cx="477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former Public Defender is sharing personal information in a context that marks individuals as targets for attack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0" y="1382286"/>
            <a:ext cx="5868219" cy="304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0" y="4523881"/>
            <a:ext cx="5944430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523</Words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Sylfaen</vt:lpstr>
      <vt:lpstr>Wingdings</vt:lpstr>
      <vt:lpstr>Office Theme</vt:lpstr>
      <vt:lpstr>Election-Related Disinformation  3rd Edition</vt:lpstr>
      <vt:lpstr>PowerPoint Presentation</vt:lpstr>
      <vt:lpstr>PowerPoint Presentation</vt:lpstr>
      <vt:lpstr>Polish Parliamentary Elections 2020</vt:lpstr>
      <vt:lpstr>PowerPoint Presentation</vt:lpstr>
      <vt:lpstr>Lithuanian Parliamentary Elections 13.10.2024</vt:lpstr>
      <vt:lpstr>Moldovan Presidential Elections 3.11.2024</vt:lpstr>
      <vt:lpstr>PowerPoint Presentation</vt:lpstr>
      <vt:lpstr>Fascist Campaign on Social Media</vt:lpstr>
      <vt:lpstr>NDI’s Guide on Organizing an Election Campaign</vt:lpstr>
      <vt:lpstr>IRI’s Guide on Organizing an Election Campaign</vt:lpstr>
      <vt:lpstr>PowerPoint Presentation</vt:lpstr>
      <vt:lpstr>Delegates</vt:lpstr>
      <vt:lpstr>Delegates</vt:lpstr>
      <vt:lpstr>Results</vt:lpstr>
      <vt:lpstr>Disinformation about Pressure on Voters</vt:lpstr>
      <vt:lpstr>PowerPoint Presentation</vt:lpstr>
      <vt:lpstr>Complaint Statistics</vt:lpstr>
      <vt:lpstr>Complaint Statistics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2024-10-22T21:50:37Z</dcterms:created>
  <dcterms:modified xsi:type="dcterms:W3CDTF">2024-11-04T09:44:12Z</dcterms:modified>
</cp:coreProperties>
</file>